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2"/>
  </p:handout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80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0806"/>
    <a:srgbClr val="DE0F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7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6414FC-A78D-433B-8F1F-F2968705DCC5}" type="datetimeFigureOut">
              <a:rPr lang="en-US" smtClean="0"/>
              <a:t>1/9/2014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20138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720138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458307-58DF-4427-9C41-0CADB51A9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0447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gif"/></Relationships>
</file>

<file path=ppt/slideLayouts/_rels/slideLayout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hyperlink" Target="http://www.adventistbookcenter.com/" TargetMode="Externa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ok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081" y="685800"/>
            <a:ext cx="3339838" cy="38853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535" y="4343400"/>
            <a:ext cx="5104065" cy="2286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489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37"/>
          <a:stretch/>
        </p:blipFill>
        <p:spPr>
          <a:xfrm>
            <a:off x="0" y="381000"/>
            <a:ext cx="9144000" cy="5562600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313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9845">
            <a:off x="6531059" y="186756"/>
            <a:ext cx="2133600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06068">
            <a:off x="406922" y="361745"/>
            <a:ext cx="3302940" cy="43175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5117">
            <a:off x="4368683" y="771513"/>
            <a:ext cx="2083034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305085">
            <a:off x="5000777" y="2286063"/>
            <a:ext cx="3639610" cy="4485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 userDrawn="1"/>
        </p:nvSpPr>
        <p:spPr>
          <a:xfrm>
            <a:off x="829629" y="5181600"/>
            <a:ext cx="41233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2000" i="1" dirty="0" smtClean="0">
                <a:latin typeface="Cambria" panose="02040503050406030204" pitchFamily="18" charset="0"/>
              </a:rPr>
              <a:t>“It would be well for us to</a:t>
            </a:r>
            <a:br>
              <a:rPr lang="en-US" sz="2000" i="1" dirty="0" smtClean="0">
                <a:latin typeface="Cambria" panose="02040503050406030204" pitchFamily="18" charset="0"/>
              </a:rPr>
            </a:br>
            <a:r>
              <a:rPr lang="en-US" sz="2000" i="1" dirty="0" smtClean="0">
                <a:latin typeface="Cambria" panose="02040503050406030204" pitchFamily="18" charset="0"/>
              </a:rPr>
              <a:t>spend a thoughtful hour each day in contemplation of the life of Christ”</a:t>
            </a:r>
          </a:p>
          <a:p>
            <a:pPr algn="r">
              <a:spcBef>
                <a:spcPts val="1200"/>
              </a:spcBef>
            </a:pPr>
            <a:r>
              <a:rPr lang="en-US" sz="2000" i="1" dirty="0" smtClean="0">
                <a:latin typeface="Cambria" panose="02040503050406030204" pitchFamily="18" charset="0"/>
              </a:rPr>
              <a:t>—The Desire of Ages, </a:t>
            </a:r>
            <a:r>
              <a:rPr lang="en-US" sz="2000" dirty="0" smtClean="0">
                <a:latin typeface="Cambria" panose="02040503050406030204" pitchFamily="18" charset="0"/>
              </a:rPr>
              <a:t>p. 83</a:t>
            </a:r>
            <a:endParaRPr lang="en-US" sz="1200" dirty="0">
              <a:latin typeface="Cambria" panose="02040503050406030204" pitchFamily="18" charset="0"/>
            </a:endParaRPr>
          </a:p>
        </p:txBody>
      </p:sp>
      <p:sp>
        <p:nvSpPr>
          <p:cNvPr id="23" name="TextBox 22"/>
          <p:cNvSpPr txBox="1"/>
          <p:nvPr userDrawn="1"/>
        </p:nvSpPr>
        <p:spPr>
          <a:xfrm>
            <a:off x="5486400" y="6520428"/>
            <a:ext cx="35631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latin typeface="Cambria" panose="02040503050406030204" pitchFamily="18" charset="0"/>
              </a:rPr>
              <a:t>Books available at </a:t>
            </a:r>
            <a:r>
              <a:rPr lang="en-US" sz="1200" dirty="0" smtClean="0">
                <a:latin typeface="Cambria" panose="02040503050406030204" pitchFamily="18" charset="0"/>
                <a:hlinkClick r:id="rId9"/>
              </a:rPr>
              <a:t>www.AdventistBookCenter.com</a:t>
            </a:r>
            <a:endParaRPr lang="en-US" sz="12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405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37"/>
          <a:stretch/>
        </p:blipFill>
        <p:spPr>
          <a:xfrm>
            <a:off x="2164080" y="381000"/>
            <a:ext cx="6979920" cy="4267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7" r="17201"/>
          <a:stretch/>
        </p:blipFill>
        <p:spPr>
          <a:xfrm>
            <a:off x="-1" y="914400"/>
            <a:ext cx="2363517" cy="4953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5" y="5754213"/>
            <a:ext cx="2294345" cy="1027588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743200" y="1066800"/>
            <a:ext cx="6019800" cy="4191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aseline="0">
                <a:solidFill>
                  <a:srgbClr val="930806"/>
                </a:solidFill>
              </a:defRPr>
            </a:lvl1pPr>
          </a:lstStyle>
          <a:p>
            <a:pPr lvl="0"/>
            <a:r>
              <a:rPr lang="en-US" dirty="0" smtClean="0"/>
              <a:t>Chapter 1</a:t>
            </a:r>
          </a:p>
          <a:p>
            <a:pPr lvl="0"/>
            <a:r>
              <a:rPr lang="en-US" dirty="0" smtClean="0"/>
              <a:t>Jesus’ Last Journey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743200" y="5410200"/>
            <a:ext cx="6019800" cy="1295400"/>
          </a:xfrm>
        </p:spPr>
        <p:txBody>
          <a:bodyPr>
            <a:noAutofit/>
          </a:bodyPr>
          <a:lstStyle>
            <a:lvl1pPr marL="0" indent="0" algn="ctr">
              <a:buNone/>
              <a:defRPr sz="20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This study is based on Luke 9:51-10:24</a:t>
            </a:r>
          </a:p>
          <a:p>
            <a:pPr lvl="0"/>
            <a:r>
              <a:rPr lang="en-US" dirty="0" smtClean="0"/>
              <a:t>Desire of Ages, chapter 53</a:t>
            </a:r>
          </a:p>
          <a:p>
            <a:pPr lvl="0"/>
            <a:r>
              <a:rPr lang="en-US" dirty="0" smtClean="0"/>
              <a:t>See also Messiah, chapter 53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313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9413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37"/>
          <a:stretch/>
        </p:blipFill>
        <p:spPr>
          <a:xfrm>
            <a:off x="2164080" y="381000"/>
            <a:ext cx="6979919" cy="4267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7" r="17201"/>
          <a:stretch/>
        </p:blipFill>
        <p:spPr>
          <a:xfrm>
            <a:off x="-1" y="914400"/>
            <a:ext cx="2363517" cy="4953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5" y="5754213"/>
            <a:ext cx="2294345" cy="1027588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743200" y="1219200"/>
            <a:ext cx="6019800" cy="533400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2400"/>
              </a:spcBef>
              <a:buNone/>
              <a:defRPr sz="4000" baseline="0">
                <a:solidFill>
                  <a:srgbClr val="930806"/>
                </a:solidFill>
              </a:defRPr>
            </a:lvl1pPr>
          </a:lstStyle>
          <a:p>
            <a:pPr lvl="0"/>
            <a:r>
              <a:rPr lang="en-US" dirty="0" smtClean="0"/>
              <a:t>Question</a:t>
            </a:r>
            <a:endParaRPr 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313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8263" y="76200"/>
            <a:ext cx="8999537" cy="762000"/>
          </a:xfrm>
        </p:spPr>
        <p:txBody>
          <a:bodyPr anchor="ctr"/>
          <a:lstStyle>
            <a:lvl1pPr marL="0" indent="0" algn="ctr">
              <a:buNone/>
              <a:defRPr b="0" baseline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References for Question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756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916DF-CE83-4558-B423-7D1BB2E0B11C}" type="datetimeFigureOut">
              <a:rPr lang="en-US" smtClean="0"/>
              <a:t>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A5406-792C-4CCF-A754-FC16CE81879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937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0" r:id="rId3"/>
    <p:sldLayoutId id="2147483662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b="1" kern="1200">
          <a:solidFill>
            <a:srgbClr val="930806"/>
          </a:solidFill>
          <a:latin typeface="Cambria" panose="02040503050406030204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1" kern="1200">
          <a:solidFill>
            <a:srgbClr val="930806"/>
          </a:solidFill>
          <a:latin typeface="Cambria" panose="020405030504060302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b="1" kern="1200">
          <a:solidFill>
            <a:srgbClr val="930806"/>
          </a:solidFill>
          <a:latin typeface="Cambria" panose="020405030504060302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b="1" kern="1200">
          <a:solidFill>
            <a:srgbClr val="930806"/>
          </a:solidFill>
          <a:latin typeface="Cambria" panose="020405030504060302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b="1" kern="1200">
          <a:solidFill>
            <a:srgbClr val="930806"/>
          </a:solidFill>
          <a:latin typeface="Cambria" panose="020405030504060302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785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smtClean="0"/>
              <a:t>worse </a:t>
            </a:r>
            <a:r>
              <a:rPr lang="en-US" smtClean="0"/>
              <a:t> are the </a:t>
            </a:r>
            <a:r>
              <a:rPr lang="en-US" dirty="0" smtClean="0"/>
              <a:t>things that </a:t>
            </a:r>
            <a:r>
              <a:rPr lang="en-US" dirty="0" smtClean="0"/>
              <a:t>you’ve done, the more you need Jesus.</a:t>
            </a:r>
          </a:p>
          <a:p>
            <a:r>
              <a:rPr lang="en-US" dirty="0" smtClean="0"/>
              <a:t>What does Jesus’ repeated forgiveness</a:t>
            </a:r>
            <a:br>
              <a:rPr lang="en-US" dirty="0" smtClean="0"/>
            </a:br>
            <a:r>
              <a:rPr lang="en-US" dirty="0" smtClean="0"/>
              <a:t>of Mary say to you?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The Desire of Ages </a:t>
            </a:r>
            <a:r>
              <a:rPr lang="en-US" dirty="0" smtClean="0"/>
              <a:t>566-8 and </a:t>
            </a:r>
            <a:r>
              <a:rPr lang="en-US" i="1" dirty="0" smtClean="0"/>
              <a:t>Messiah</a:t>
            </a:r>
            <a:r>
              <a:rPr lang="en-US" dirty="0" smtClean="0"/>
              <a:t> 309-10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72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9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Chapter 3</a:t>
            </a:r>
          </a:p>
          <a:p>
            <a:r>
              <a:rPr lang="en-US" dirty="0" smtClean="0">
                <a:solidFill>
                  <a:srgbClr val="DE0F13"/>
                </a:solidFill>
              </a:rPr>
              <a:t>Mary Anoints Jesus</a:t>
            </a:r>
            <a:endParaRPr lang="en-US" dirty="0">
              <a:solidFill>
                <a:srgbClr val="DE0F13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 anchor="ctr"/>
          <a:lstStyle/>
          <a:p>
            <a:r>
              <a:rPr lang="en-US" sz="1800" b="0" dirty="0" smtClean="0"/>
              <a:t>This study is based on Matthew 26:6-13, Mark 14:3-11, Luke 7:36-50, and John 11:55-57, 12:1-11</a:t>
            </a:r>
          </a:p>
          <a:p>
            <a:r>
              <a:rPr lang="en-US" sz="1800" b="0" i="1" dirty="0" smtClean="0"/>
              <a:t>The Desire of Ages</a:t>
            </a:r>
            <a:r>
              <a:rPr lang="en-US" sz="1800" b="0" dirty="0" smtClean="0"/>
              <a:t>, chapter </a:t>
            </a:r>
            <a:r>
              <a:rPr lang="en-US" sz="1800" b="0" dirty="0" smtClean="0"/>
              <a:t>62</a:t>
            </a:r>
            <a:r>
              <a:rPr lang="en-US" sz="1800" b="0" dirty="0" smtClean="0"/>
              <a:t>—See </a:t>
            </a:r>
            <a:r>
              <a:rPr lang="en-US" sz="1800" b="0" dirty="0" smtClean="0"/>
              <a:t>also </a:t>
            </a:r>
            <a:r>
              <a:rPr lang="en-US" sz="1800" b="0" i="1" dirty="0" smtClean="0"/>
              <a:t>Messiah</a:t>
            </a:r>
            <a:r>
              <a:rPr lang="en-US" sz="1800" b="0" dirty="0" smtClean="0"/>
              <a:t> chapter </a:t>
            </a:r>
            <a:r>
              <a:rPr lang="en-US" sz="1800" b="0" dirty="0" smtClean="0"/>
              <a:t>62</a:t>
            </a:r>
            <a:endParaRPr lang="en-US" sz="1800" b="0" dirty="0"/>
          </a:p>
        </p:txBody>
      </p:sp>
    </p:spTree>
    <p:extLst>
      <p:ext uri="{BB962C8B-B14F-4D97-AF65-F5344CB8AC3E}">
        <p14:creationId xmlns:p14="http://schemas.microsoft.com/office/powerpoint/2010/main" val="369324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did Judas criticize about Mary’s gift?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The Desire of Ages </a:t>
            </a:r>
            <a:r>
              <a:rPr lang="en-US" dirty="0" smtClean="0"/>
              <a:t>559-65 and </a:t>
            </a:r>
            <a:r>
              <a:rPr lang="en-US" i="1" dirty="0" smtClean="0"/>
              <a:t>Messiah</a:t>
            </a:r>
            <a:r>
              <a:rPr lang="en-US" dirty="0" smtClean="0"/>
              <a:t> 306-8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90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Was it selfish of</a:t>
            </a:r>
            <a:br>
              <a:rPr lang="en-US" dirty="0" smtClean="0"/>
            </a:br>
            <a:r>
              <a:rPr lang="en-US" dirty="0" smtClean="0"/>
              <a:t>Jesus to say, “The</a:t>
            </a:r>
            <a:br>
              <a:rPr lang="en-US" dirty="0" smtClean="0"/>
            </a:br>
            <a:r>
              <a:rPr lang="en-US" dirty="0" smtClean="0"/>
              <a:t>poor will always be</a:t>
            </a:r>
            <a:br>
              <a:rPr lang="en-US" dirty="0" smtClean="0"/>
            </a:br>
            <a:r>
              <a:rPr lang="en-US" dirty="0" smtClean="0"/>
              <a:t>with you, but I won’t”?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The Desire of Ages </a:t>
            </a:r>
            <a:r>
              <a:rPr lang="en-US" dirty="0" smtClean="0"/>
              <a:t>559-65 and </a:t>
            </a:r>
            <a:r>
              <a:rPr lang="en-US" i="1" dirty="0" smtClean="0"/>
              <a:t>Messiah</a:t>
            </a:r>
            <a:r>
              <a:rPr lang="en-US" dirty="0" smtClean="0"/>
              <a:t> 306-8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11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does this story tell us about the value of gifts honoring the dead?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The Desire of Ages </a:t>
            </a:r>
            <a:r>
              <a:rPr lang="en-US" dirty="0" smtClean="0"/>
              <a:t>559-65 and </a:t>
            </a:r>
            <a:r>
              <a:rPr lang="en-US" i="1" dirty="0" smtClean="0"/>
              <a:t>Messiah</a:t>
            </a:r>
            <a:r>
              <a:rPr lang="en-US" dirty="0" smtClean="0"/>
              <a:t> 306-8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2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Mary’s story has</a:t>
            </a:r>
            <a:br>
              <a:rPr lang="en-US" dirty="0" smtClean="0"/>
            </a:br>
            <a:r>
              <a:rPr lang="en-US" dirty="0" smtClean="0"/>
              <a:t>been told and</a:t>
            </a:r>
            <a:br>
              <a:rPr lang="en-US" dirty="0" smtClean="0"/>
            </a:br>
            <a:r>
              <a:rPr lang="en-US" dirty="0" smtClean="0"/>
              <a:t>retold many times.</a:t>
            </a:r>
            <a:endParaRPr lang="en-US" dirty="0"/>
          </a:p>
          <a:p>
            <a:r>
              <a:rPr lang="en-US" dirty="0" smtClean="0"/>
              <a:t>What has it taught you?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The Desire of Ages </a:t>
            </a:r>
            <a:r>
              <a:rPr lang="en-US" dirty="0" smtClean="0"/>
              <a:t>559-65 and </a:t>
            </a:r>
            <a:r>
              <a:rPr lang="en-US" i="1" dirty="0" smtClean="0"/>
              <a:t>Messiah</a:t>
            </a:r>
            <a:r>
              <a:rPr lang="en-US" dirty="0" smtClean="0"/>
              <a:t> 306-8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66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did Jesus help Simon understand forgiveness?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The Desire of Ages </a:t>
            </a:r>
            <a:r>
              <a:rPr lang="en-US" dirty="0" smtClean="0"/>
              <a:t>566-8 and </a:t>
            </a:r>
            <a:r>
              <a:rPr lang="en-US" i="1" dirty="0" smtClean="0"/>
              <a:t>Messiah</a:t>
            </a:r>
            <a:r>
              <a:rPr lang="en-US" dirty="0" smtClean="0"/>
              <a:t> 309-10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57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can we</a:t>
            </a:r>
            <a:br>
              <a:rPr lang="en-US" dirty="0" smtClean="0"/>
            </a:br>
            <a:r>
              <a:rPr lang="en-US" dirty="0" smtClean="0"/>
              <a:t>learn about</a:t>
            </a:r>
            <a:br>
              <a:rPr lang="en-US" dirty="0" smtClean="0"/>
            </a:br>
            <a:r>
              <a:rPr lang="en-US" dirty="0" smtClean="0"/>
              <a:t>forgiving others?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The Desire of Ages </a:t>
            </a:r>
            <a:r>
              <a:rPr lang="en-US" dirty="0" smtClean="0"/>
              <a:t>566-8 and </a:t>
            </a:r>
            <a:r>
              <a:rPr lang="en-US" i="1" dirty="0" smtClean="0"/>
              <a:t>Messiah</a:t>
            </a:r>
            <a:r>
              <a:rPr lang="en-US" dirty="0" smtClean="0"/>
              <a:t> 309-10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08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153</Words>
  <Application>Microsoft Office PowerPoint</Application>
  <PresentationFormat>On-screen Show (4:3)</PresentationFormat>
  <Paragraphs>20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Doug Church</dc:creator>
  <cp:lastModifiedBy>Doug Church</cp:lastModifiedBy>
  <cp:revision>19</cp:revision>
  <dcterms:created xsi:type="dcterms:W3CDTF">2014-01-08T21:13:03Z</dcterms:created>
  <dcterms:modified xsi:type="dcterms:W3CDTF">2014-01-09T18:52:22Z</dcterms:modified>
</cp:coreProperties>
</file>